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Montserrat"/>
      <p:regular r:id="rId18"/>
      <p:bold r:id="rId19"/>
      <p:italic r:id="rId20"/>
      <p:boldItalic r:id="rId21"/>
    </p:embeddedFont>
    <p:embeddedFont>
      <p:font typeface="La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italic.fntdata"/><Relationship Id="rId22" Type="http://schemas.openxmlformats.org/officeDocument/2006/relationships/font" Target="fonts/Lato-regular.fntdata"/><Relationship Id="rId21" Type="http://schemas.openxmlformats.org/officeDocument/2006/relationships/font" Target="fonts/Montserrat-boldItalic.fntdata"/><Relationship Id="rId24" Type="http://schemas.openxmlformats.org/officeDocument/2006/relationships/font" Target="fonts/Lato-italic.fntdata"/><Relationship Id="rId23" Type="http://schemas.openxmlformats.org/officeDocument/2006/relationships/font" Target="fonts/La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Montserrat-bold.fntdata"/><Relationship Id="rId1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d9ca2748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8d9ca2748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e09780982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e09780982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e09780982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e09780982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e09780982a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e09780982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e09780982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e09780982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e09780982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e09780982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e09780982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e09780982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e09780982a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e09780982a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e09780982a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e09780982a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e09780982a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e09780982a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e09780982a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e09780982a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50875" y="1985400"/>
            <a:ext cx="5017500" cy="11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FFFF00"/>
                </a:solidFill>
              </a:rPr>
              <a:t>A Sala da Loja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4572000" y="3924925"/>
            <a:ext cx="39828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FFF00"/>
                </a:solidFill>
              </a:rPr>
              <a:t>Originalmente apresentado na:</a:t>
            </a:r>
            <a:endParaRPr b="1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FFF00"/>
                </a:solidFill>
              </a:rPr>
              <a:t>Loja Maçônica Templários do Real Segredo Nº 289</a:t>
            </a:r>
            <a:endParaRPr b="1">
              <a:solidFill>
                <a:srgbClr val="FFFF00"/>
              </a:solidFill>
            </a:endParaRPr>
          </a:p>
        </p:txBody>
      </p:sp>
      <p:pic>
        <p:nvPicPr>
          <p:cNvPr id="136" name="Google Shape;13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688" y="3333750"/>
            <a:ext cx="1414477" cy="140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9000" y="170150"/>
            <a:ext cx="1414475" cy="140818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3"/>
          <p:cNvSpPr txBox="1"/>
          <p:nvPr>
            <p:ph type="ctrTitle"/>
          </p:nvPr>
        </p:nvSpPr>
        <p:spPr>
          <a:xfrm>
            <a:off x="3550875" y="2676600"/>
            <a:ext cx="50175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rgbClr val="FFFF00"/>
                </a:solidFill>
              </a:rPr>
              <a:t>Características e diferenças</a:t>
            </a:r>
            <a:endParaRPr sz="19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4"/>
          <p:cNvSpPr txBox="1"/>
          <p:nvPr>
            <p:ph type="title"/>
          </p:nvPr>
        </p:nvSpPr>
        <p:spPr>
          <a:xfrm>
            <a:off x="1297500" y="393750"/>
            <a:ext cx="7038900" cy="14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5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A Sala da Loja do Rito de York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144" name="Google Shape;144;p14"/>
          <p:cNvSpPr txBox="1"/>
          <p:nvPr>
            <p:ph idx="1" type="body"/>
          </p:nvPr>
        </p:nvSpPr>
        <p:spPr>
          <a:xfrm>
            <a:off x="1522200" y="1110950"/>
            <a:ext cx="7181100" cy="3915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Fatos que causam de estranheza no Brasil 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Não há Templos no Rito de York;  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9144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Duas Portas;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9144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Posição das Colunas B e J;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9144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Posição do Primeiro Vigilante;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9144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Pavimento apenas no centro da Loja com a Estrela ao centro;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9144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Oriente e Ocidente (Leste e Oeste) no mesmo plano sem separações;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9144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Posição da Pedra Bruta, Pedra Cúbica e Prancheta no Or;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9144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Ausência de Colunas Zodiacais, Corda de 81 nós, mesas para o VM e Vigilantes.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5" y="1310165"/>
            <a:ext cx="1226625" cy="122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" y="2599050"/>
            <a:ext cx="1136855" cy="113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/>
          <p:nvPr>
            <p:ph type="title"/>
          </p:nvPr>
        </p:nvSpPr>
        <p:spPr>
          <a:xfrm>
            <a:off x="1297500" y="12750"/>
            <a:ext cx="7038900" cy="14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5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A Sala da Loja do Rito de York </a:t>
            </a:r>
            <a:endParaRPr>
              <a:solidFill>
                <a:srgbClr val="FFFF00"/>
              </a:solidFill>
            </a:endParaRPr>
          </a:p>
        </p:txBody>
      </p:sp>
      <p:pic>
        <p:nvPicPr>
          <p:cNvPr id="152" name="Google Shape;15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5" y="1310165"/>
            <a:ext cx="1226625" cy="122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" y="2599050"/>
            <a:ext cx="1136855" cy="1131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2716388" y="-133437"/>
            <a:ext cx="4268525" cy="603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>
            <p:ph type="title"/>
          </p:nvPr>
        </p:nvSpPr>
        <p:spPr>
          <a:xfrm>
            <a:off x="1297500" y="393750"/>
            <a:ext cx="7038900" cy="14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5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Salão Maçônico ou Templo (EUA)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160" name="Google Shape;160;p16"/>
          <p:cNvSpPr txBox="1"/>
          <p:nvPr>
            <p:ph idx="1" type="body"/>
          </p:nvPr>
        </p:nvSpPr>
        <p:spPr>
          <a:xfrm>
            <a:off x="1522200" y="1110950"/>
            <a:ext cx="6876000" cy="3915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Serviam como teatros e salas de reunião;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Fizeram parte da mudança da sociedade dos EUA fim séc XIX e início do séc. XX;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Onde a ideia abstrata da fraternidade assume a forma concreta;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É dessa época os primeiros retratos institucionais dentro das salas da Loja;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sala é ornamentada pelos membros da Loja e passa a servir como instrumento de transformação aos homens que a frequentam.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5" y="1310165"/>
            <a:ext cx="1226625" cy="122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" y="2599050"/>
            <a:ext cx="1136855" cy="113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 txBox="1"/>
          <p:nvPr>
            <p:ph type="title"/>
          </p:nvPr>
        </p:nvSpPr>
        <p:spPr>
          <a:xfrm>
            <a:off x="1297500" y="393750"/>
            <a:ext cx="7038900" cy="14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5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Características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168" name="Google Shape;168;p17"/>
          <p:cNvSpPr txBox="1"/>
          <p:nvPr>
            <p:ph idx="1" type="body"/>
          </p:nvPr>
        </p:nvSpPr>
        <p:spPr>
          <a:xfrm>
            <a:off x="1522200" y="1110950"/>
            <a:ext cx="6876000" cy="3915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Salas geralmente acima do nível da rua.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Mais longa do que larga;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Teto Alto;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Movimentação ordenada em dois eixos;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Elevações nas cadeiras dos Vigilantes e Venerável Mestre;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Cadeiras exageradas para os oficiais para orientar os membros em sua situação no espaço físico;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As demais cadeiras </a:t>
            </a: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nas fileiras</a:t>
            </a: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são equalizadores institucionais e devem simbolizar a igualdade entre os maçons;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5" y="1310165"/>
            <a:ext cx="1226625" cy="122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" y="2599050"/>
            <a:ext cx="1136855" cy="113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 txBox="1"/>
          <p:nvPr>
            <p:ph type="title"/>
          </p:nvPr>
        </p:nvSpPr>
        <p:spPr>
          <a:xfrm>
            <a:off x="1297500" y="393750"/>
            <a:ext cx="70389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5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Cadeiras voltadas ao centro da Sala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176" name="Google Shape;176;p18"/>
          <p:cNvSpPr txBox="1"/>
          <p:nvPr>
            <p:ph idx="1" type="body"/>
          </p:nvPr>
        </p:nvSpPr>
        <p:spPr>
          <a:xfrm>
            <a:off x="1522200" y="1110950"/>
            <a:ext cx="6876000" cy="3915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Permitem os membros verem uns aos outros;,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Todos são testemunhas da presença dos outros;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Diferenciação entre o arranjo dos bancos das Igrejas (relacionamento individual X parte de um grupo);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Equidistância do centro da Loja (Altar);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arquitetura da Loja dá privilégio ao posicionamento do Altar;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5" y="1310165"/>
            <a:ext cx="1226625" cy="122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" y="2599050"/>
            <a:ext cx="1136855" cy="113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/>
          <p:nvPr>
            <p:ph type="title"/>
          </p:nvPr>
        </p:nvSpPr>
        <p:spPr>
          <a:xfrm>
            <a:off x="1297500" y="12750"/>
            <a:ext cx="70389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5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Decoração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184" name="Google Shape;184;p19"/>
          <p:cNvSpPr txBox="1"/>
          <p:nvPr>
            <p:ph idx="1" type="body"/>
          </p:nvPr>
        </p:nvSpPr>
        <p:spPr>
          <a:xfrm>
            <a:off x="1522200" y="806150"/>
            <a:ext cx="3420000" cy="4220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Janelas inexistente ou impermeáveis por venezianas ou vitrais;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Paredes decoradas com Símbolos ou imagens Históricas - separando o maçom e a Loja do mundo comum;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Emprego de estilos revivalistas na sala e nos móveis;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5" y="1310165"/>
            <a:ext cx="1226625" cy="122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" y="2599050"/>
            <a:ext cx="1136855" cy="1131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4600" y="1111050"/>
            <a:ext cx="3897000" cy="293651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9"/>
          <p:cNvSpPr txBox="1"/>
          <p:nvPr>
            <p:ph idx="1" type="body"/>
          </p:nvPr>
        </p:nvSpPr>
        <p:spPr>
          <a:xfrm>
            <a:off x="5094600" y="4119025"/>
            <a:ext cx="3897000" cy="460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7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Sala Egípcia da GL Penssylvânia</a:t>
            </a:r>
            <a:endParaRPr i="1" sz="17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"/>
          <p:cNvSpPr txBox="1"/>
          <p:nvPr>
            <p:ph type="title"/>
          </p:nvPr>
        </p:nvSpPr>
        <p:spPr>
          <a:xfrm>
            <a:off x="1297500" y="12750"/>
            <a:ext cx="75954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5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Função Cultural - teatro participativo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194" name="Google Shape;194;p20"/>
          <p:cNvSpPr txBox="1"/>
          <p:nvPr>
            <p:ph idx="1" type="body"/>
          </p:nvPr>
        </p:nvSpPr>
        <p:spPr>
          <a:xfrm>
            <a:off x="1522200" y="806150"/>
            <a:ext cx="7370700" cy="4220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Graus - dramas</a:t>
            </a: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Diversão anterior ao cinema e a TV;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7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"Em todas as minhas pesquisas e estudos, em todos os meus estudos aprofundados sobre as obras-primas de Shakespeare ... Eu nunca, e em lugar nenhum, conheci uma tragédia tão real, tão sublime, tão magnífica como a lenda de Hiram. . . . Para ser um Venerável Mestre, e lançar toda a minha alma nesse trabalho, com o candidato para o meu público e a  Loja para o meu palco, seria uma distinção pessoal maior do que receber os aplausos de pessoas nos cinemas de todo o mundo."</a:t>
            </a: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Edwin Booth - ator do séc XIX.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5" y="1310165"/>
            <a:ext cx="1226625" cy="122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" y="2599050"/>
            <a:ext cx="1136855" cy="113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/>
          <p:nvPr>
            <p:ph type="title"/>
          </p:nvPr>
        </p:nvSpPr>
        <p:spPr>
          <a:xfrm>
            <a:off x="1297500" y="12750"/>
            <a:ext cx="75954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5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Função Cultural - teatro participativo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202" name="Google Shape;202;p21"/>
          <p:cNvSpPr txBox="1"/>
          <p:nvPr>
            <p:ph idx="1" type="body"/>
          </p:nvPr>
        </p:nvSpPr>
        <p:spPr>
          <a:xfrm>
            <a:off x="1522200" y="1913100"/>
            <a:ext cx="7370700" cy="1317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Uso de traje e entendimento das falas do Ritual servem para dar eloquência ao trabalho maçônico transformando-o em algo grandioso.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5" y="1310165"/>
            <a:ext cx="1226625" cy="122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" y="2599050"/>
            <a:ext cx="1136855" cy="113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 txBox="1"/>
          <p:nvPr>
            <p:ph type="title"/>
          </p:nvPr>
        </p:nvSpPr>
        <p:spPr>
          <a:xfrm>
            <a:off x="1297500" y="12750"/>
            <a:ext cx="75954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5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Um Reino Religioso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210" name="Google Shape;210;p22"/>
          <p:cNvSpPr txBox="1"/>
          <p:nvPr>
            <p:ph idx="1" type="body"/>
          </p:nvPr>
        </p:nvSpPr>
        <p:spPr>
          <a:xfrm>
            <a:off x="1522200" y="958650"/>
            <a:ext cx="7370700" cy="4185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Maçonaria não é, nunca foi nem será uma religião, apesar de ter aspectos religiosos em sua organização;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Sala da Loja é e deve ser diferente de Templo Maçônico pois todo Templo implica em adoração;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confusão está até mesmo no uso da mobília, Lojas e Igrejas compartilham móveis de aspectos e usos semelhantes.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sala da loja enfatiza a hierarquia e a identidade corporativa.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Substituiu a Igreja que passou por um processo de feminização no fim do séc XIX.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5" y="1310165"/>
            <a:ext cx="1226625" cy="122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" y="2599050"/>
            <a:ext cx="1136855" cy="113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/>
          <p:nvPr>
            <p:ph type="title"/>
          </p:nvPr>
        </p:nvSpPr>
        <p:spPr>
          <a:xfrm>
            <a:off x="1297500" y="12750"/>
            <a:ext cx="75954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5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Conclusão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218" name="Google Shape;218;p23"/>
          <p:cNvSpPr txBox="1"/>
          <p:nvPr>
            <p:ph idx="1" type="body"/>
          </p:nvPr>
        </p:nvSpPr>
        <p:spPr>
          <a:xfrm>
            <a:off x="1936775" y="958650"/>
            <a:ext cx="6537900" cy="3101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sala da Loja, então, pode ser entendida como um lugar em que os valores que estão desaparecendo no mundo exterior são preservados. 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É um teatro em que milhões de homens  se divertem atuando sobre nossa moralidade em um espaço espiritual onde os mesmos homens encontraram significado religioso e adoraram o que eles inconscientemente reconheceram como uma ordem social em extinção.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5" y="1310165"/>
            <a:ext cx="1226625" cy="122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" y="2599050"/>
            <a:ext cx="1136855" cy="113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 txBox="1"/>
          <p:nvPr>
            <p:ph type="title"/>
          </p:nvPr>
        </p:nvSpPr>
        <p:spPr>
          <a:xfrm>
            <a:off x="1297500" y="241350"/>
            <a:ext cx="75954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5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Bibliografia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226" name="Google Shape;226;p24"/>
          <p:cNvSpPr txBox="1"/>
          <p:nvPr>
            <p:ph idx="1" type="body"/>
          </p:nvPr>
        </p:nvSpPr>
        <p:spPr>
          <a:xfrm>
            <a:off x="1936775" y="1644450"/>
            <a:ext cx="6537900" cy="1641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Sala da Loja Maçônica, 1870-1930: Um Espaço Sagrada da Hierarquia Espiritual Masculina - William D. Moore.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Char char="-"/>
            </a:pP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Ritual dos graus simbólicos do Rito de York</a:t>
            </a:r>
            <a:r>
              <a:rPr lang="pt-BR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5" y="1310165"/>
            <a:ext cx="1226625" cy="122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" y="2599050"/>
            <a:ext cx="1136855" cy="113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